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Broj automobila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Japan</c:v>
                </c:pt>
                <c:pt idx="1">
                  <c:v>Njemačka</c:v>
                </c:pt>
                <c:pt idx="2">
                  <c:v>Francuska</c:v>
                </c:pt>
                <c:pt idx="3">
                  <c:v>SAD</c:v>
                </c:pt>
                <c:pt idx="4">
                  <c:v>Italija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1.2</c:v>
                </c:pt>
                <c:pt idx="1">
                  <c:v>0.9</c:v>
                </c:pt>
                <c:pt idx="2">
                  <c:v>0.6</c:v>
                </c:pt>
                <c:pt idx="3">
                  <c:v>0.5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48000"/>
        <c:axId val="27767936"/>
        <c:axId val="0"/>
      </c:bar3DChart>
      <c:catAx>
        <c:axId val="464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67936"/>
        <c:crosses val="autoZero"/>
        <c:auto val="1"/>
        <c:lblAlgn val="ctr"/>
        <c:lblOffset val="100"/>
        <c:noMultiLvlLbl val="0"/>
      </c:catAx>
      <c:valAx>
        <c:axId val="277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4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DE7F-FADC-4F05-BCBC-FEEB7A652C1A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410FE-A9E6-4D1A-846C-1B13D93781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2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410FE-A9E6-4D1A-846C-1B13D937819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1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04D1FD-79AA-4FBC-B3EC-B498C3FD21D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413379B-8C63-4C08-98E1-493196165CE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Magneto" panose="04030805050802020D02" pitchFamily="82" charset="0"/>
              </a:rPr>
              <a:t>Najnoviji modeli</a:t>
            </a:r>
            <a:endParaRPr lang="hr-HR" dirty="0">
              <a:solidFill>
                <a:schemeClr val="tx1"/>
              </a:solidFill>
              <a:latin typeface="Magneto" panose="04030805050802020D02" pitchFamily="82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Magneto" panose="04030805050802020D02" pitchFamily="82" charset="0"/>
              </a:rPr>
              <a:t>Auti</a:t>
            </a:r>
            <a:endParaRPr lang="hr-HR" sz="7200" dirty="0"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čenik 2\Documents\7. razred\Nova mapa (2)\new-opel-corsa-receives-the-opc-line-treatment-photo-galler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835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čenik 2\Documents\7. razred\Nova mapa (2)\imagesBKW68B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29" y="273199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čenik 2\Documents\7. razred\Nova mapa (2)\cact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31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čenik 2\Documents\7. razred\Nova mapa (2)\aa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27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čenik 2\Documents\7. razred\Nova mapa (2)\images0XULQY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19" y="2082948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čenik 2\Documents\7. razred\Nova mapa (2)\imagesJ05WT8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09" y="2187725"/>
            <a:ext cx="2618308" cy="13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čenik 2\Documents\7. razred\Nova mapa (2)\images7LRCFXA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705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čenik 2\Documents\7. razred\Nova mapa (2)\šk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81" y="381818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čenik 2\Documents\7. razred\Nova mapa (2)\s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97" y="379979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čenik 2\Documents\7. razred\Nova mapa (2)\imagesR4D34O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čenik 2\Documents\7. razred\Nova mapa (2)\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6801"/>
            <a:ext cx="266429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čenik 2\Documents\7. razred\Nova mapa (2)\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5367"/>
            <a:ext cx="26479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čenik 2\Documents\7. razred\Nova mapa (2)\s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čenik 2\Documents\7. razred\Nova mapa (2)\pun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1335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čenik 2\Documents\7. razred\Nova mapa (2)\imagesUA7XIQP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392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5949668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8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79712" y="1844824"/>
            <a:ext cx="5230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 smtClean="0"/>
              <a:t>Kristo Jurica    7.r.</a:t>
            </a:r>
          </a:p>
          <a:p>
            <a:r>
              <a:rPr lang="hr-HR" sz="6000" dirty="0" smtClean="0"/>
              <a:t>4.3.2015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181232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Magneto" panose="04030805050802020D02" pitchFamily="82" charset="0"/>
              </a:rPr>
              <a:t>uvod</a:t>
            </a:r>
            <a:endParaRPr lang="hr-HR" dirty="0">
              <a:latin typeface="Magneto" panose="04030805050802020D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92888" cy="4114800"/>
          </a:xfrm>
        </p:spPr>
        <p:txBody>
          <a:bodyPr/>
          <a:lstStyle/>
          <a:p>
            <a:r>
              <a:rPr lang="hr-HR" dirty="0" smtClean="0">
                <a:latin typeface="+mj-lt"/>
              </a:rPr>
              <a:t>Danas se proizvode najnoviji modeli auta.</a:t>
            </a:r>
          </a:p>
          <a:p>
            <a:r>
              <a:rPr lang="hr-HR" dirty="0" smtClean="0">
                <a:latin typeface="+mj-lt"/>
              </a:rPr>
              <a:t>Dobili su :</a:t>
            </a:r>
          </a:p>
          <a:p>
            <a:r>
              <a:rPr lang="hr-HR" dirty="0" smtClean="0">
                <a:latin typeface="+mj-lt"/>
              </a:rPr>
              <a:t>Navigaciju</a:t>
            </a:r>
          </a:p>
          <a:p>
            <a:r>
              <a:rPr lang="hr-HR" dirty="0" smtClean="0">
                <a:latin typeface="+mj-lt"/>
              </a:rPr>
              <a:t>Klimu</a:t>
            </a:r>
          </a:p>
          <a:p>
            <a:r>
              <a:rPr lang="hr-HR" dirty="0" smtClean="0">
                <a:latin typeface="+mj-lt"/>
              </a:rPr>
              <a:t>Snimke i drugo…</a:t>
            </a:r>
          </a:p>
          <a:p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4326632" cy="301618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>
                <a:latin typeface="Agency FB" panose="020B0503020202020204" pitchFamily="34" charset="0"/>
              </a:rPr>
              <a:t>KAKO SE RAZLIKUJU: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Vrste auta </a:t>
            </a:r>
            <a:r>
              <a:rPr lang="hr-HR" dirty="0" smtClean="0"/>
              <a:t>su: manualni </a:t>
            </a:r>
            <a:r>
              <a:rPr lang="hr-HR" dirty="0" smtClean="0"/>
              <a:t>i automatski.</a:t>
            </a:r>
          </a:p>
          <a:p>
            <a:r>
              <a:rPr lang="hr-HR" dirty="0" smtClean="0"/>
              <a:t>U Engleskoj, Australiji, Novom Zelandu i još nekim mjestima u autima imaju volan na lijevoj strani.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5472608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10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enik\Documents\7. razred\Nova mapa (2)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863462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enik\Documents\7. razred\Nova mapa (2)\m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53543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enik\Documents\7. razred\Nova mapa (2)\5477a9629a083-rmjenj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40968"/>
            <a:ext cx="3335066" cy="2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enik\Documents\7. razred\Nova mapa (2)\hw0217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457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Njemačke marke automobila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s dijagonalno zaobljenim kutom 3"/>
          <p:cNvSpPr/>
          <p:nvPr/>
        </p:nvSpPr>
        <p:spPr>
          <a:xfrm>
            <a:off x="755576" y="1700808"/>
            <a:ext cx="4176464" cy="2592288"/>
          </a:xfrm>
          <a:prstGeom prst="round2DiagRect">
            <a:avLst>
              <a:gd name="adj1" fmla="val 21706"/>
              <a:gd name="adj2" fmla="val 0"/>
            </a:avLst>
          </a:prstGeom>
          <a:gradFill>
            <a:gsLst>
              <a:gs pos="25000">
                <a:schemeClr val="bg1"/>
              </a:gs>
              <a:gs pos="64000">
                <a:srgbClr val="FF0000"/>
              </a:gs>
              <a:gs pos="86000">
                <a:srgbClr val="FFF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Njemačke marke su : Opel, Audi, BMW, Mercedes i Volkswagen.</a:t>
            </a:r>
            <a:endParaRPr lang="hr-HR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4932040" y="2205814"/>
            <a:ext cx="1512168" cy="14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cenik\Documents\7. razred\Nova mapa (2)\neimenov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561274" cy="1582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Ravni poveznik sa strelicom 7"/>
          <p:cNvCxnSpPr/>
          <p:nvPr/>
        </p:nvCxnSpPr>
        <p:spPr>
          <a:xfrm>
            <a:off x="4932040" y="3573016"/>
            <a:ext cx="144016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čenik 2\Documents\7. razred\Nova mapa (2)\aud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5"/>
            <a:ext cx="1848611" cy="115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0" name="Ravni poveznik sa strelicom 9"/>
          <p:cNvCxnSpPr/>
          <p:nvPr/>
        </p:nvCxnSpPr>
        <p:spPr>
          <a:xfrm>
            <a:off x="4788024" y="4149080"/>
            <a:ext cx="144016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čenik 2\Documents\7. razred\Nova mapa (2)\ben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5031"/>
            <a:ext cx="181566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čenik 2\Documents\7. razred\Nova mapa (2)\BM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50" y="4473150"/>
            <a:ext cx="1323590" cy="132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2" name="Ravni poveznik sa strelicom 11"/>
          <p:cNvCxnSpPr/>
          <p:nvPr/>
        </p:nvCxnSpPr>
        <p:spPr>
          <a:xfrm>
            <a:off x="3131840" y="4293096"/>
            <a:ext cx="47661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čenik 2\Documents\7. razred\Nova mapa (2)\v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0" y="4581128"/>
            <a:ext cx="1215578" cy="121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4" name="Ravni poveznik sa strelicom 13"/>
          <p:cNvCxnSpPr/>
          <p:nvPr/>
        </p:nvCxnSpPr>
        <p:spPr>
          <a:xfrm>
            <a:off x="1043608" y="4293096"/>
            <a:ext cx="58462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Francuske marke automobila</a:t>
            </a:r>
            <a:endParaRPr lang="hr-HR" dirty="0"/>
          </a:p>
        </p:txBody>
      </p:sp>
      <p:sp>
        <p:nvSpPr>
          <p:cNvPr id="3" name="Pravokutnik s dijagonalno zaobljenim kutom 2"/>
          <p:cNvSpPr/>
          <p:nvPr/>
        </p:nvSpPr>
        <p:spPr>
          <a:xfrm>
            <a:off x="611560" y="1700808"/>
            <a:ext cx="3816424" cy="2376264"/>
          </a:xfrm>
          <a:prstGeom prst="round2DiagRect">
            <a:avLst/>
          </a:prstGeom>
          <a:gradFill flip="none" rotWithShape="1">
            <a:gsLst>
              <a:gs pos="27000">
                <a:srgbClr val="002060"/>
              </a:gs>
              <a:gs pos="52000">
                <a:schemeClr val="tx1"/>
              </a:gs>
              <a:gs pos="80000">
                <a:srgbClr val="FF00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Francuske  marke su : Citroen,Renault i Peugeot.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čenik 2\Documents\7. razred\Nova mapa (2)\cv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26" y="1844824"/>
            <a:ext cx="188846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Ravni poveznik sa strelicom 4"/>
          <p:cNvCxnSpPr>
            <a:endCxn id="1026" idx="1"/>
          </p:cNvCxnSpPr>
          <p:nvPr/>
        </p:nvCxnSpPr>
        <p:spPr>
          <a:xfrm flipV="1">
            <a:off x="4384166" y="2492896"/>
            <a:ext cx="2060960" cy="114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čenik 2\Documents\7. razred\Nova mapa (2)\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26" y="3573016"/>
            <a:ext cx="151216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Ravni poveznik sa strelicom 7"/>
          <p:cNvCxnSpPr/>
          <p:nvPr/>
        </p:nvCxnSpPr>
        <p:spPr>
          <a:xfrm>
            <a:off x="4427984" y="3429000"/>
            <a:ext cx="201714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čenik 2\Documents\7. razred\Nova mapa (2)\images85B8IA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70" y="4356619"/>
            <a:ext cx="1612979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0" name="Ravni poveznik sa strelicom 9"/>
          <p:cNvCxnSpPr/>
          <p:nvPr/>
        </p:nvCxnSpPr>
        <p:spPr>
          <a:xfrm>
            <a:off x="4283968" y="3933056"/>
            <a:ext cx="154902" cy="423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Američke marke automobila</a:t>
            </a:r>
            <a:endParaRPr lang="hr-HR" dirty="0"/>
          </a:p>
        </p:txBody>
      </p:sp>
      <p:sp>
        <p:nvSpPr>
          <p:cNvPr id="3" name="Pravokutnik s dijagonalno zaobljenim kutom 2"/>
          <p:cNvSpPr/>
          <p:nvPr/>
        </p:nvSpPr>
        <p:spPr>
          <a:xfrm>
            <a:off x="539552" y="1628800"/>
            <a:ext cx="3600400" cy="1944216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58000">
                <a:srgbClr val="FF0000"/>
              </a:gs>
              <a:gs pos="45000">
                <a:schemeClr val="tx1"/>
              </a:gs>
              <a:gs pos="31000">
                <a:srgbClr val="FF0000"/>
              </a:gs>
              <a:gs pos="17000">
                <a:schemeClr val="tx1"/>
              </a:gs>
              <a:gs pos="100000">
                <a:schemeClr val="tx1"/>
              </a:gs>
              <a:gs pos="86000">
                <a:srgbClr val="FF0000"/>
              </a:gs>
              <a:gs pos="72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Američke marke su : Ford i </a:t>
            </a:r>
            <a:r>
              <a:rPr lang="hr-HR" dirty="0" err="1" smtClean="0">
                <a:solidFill>
                  <a:schemeClr val="bg1"/>
                </a:solidFill>
              </a:rPr>
              <a:t>Chevrolet</a:t>
            </a:r>
            <a:r>
              <a:rPr lang="hr-HR" dirty="0" smtClean="0">
                <a:solidFill>
                  <a:schemeClr val="bg1"/>
                </a:solidFill>
              </a:rPr>
              <a:t>.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Pravokutnik s kutom zaobljenim s iste strane 3"/>
          <p:cNvSpPr/>
          <p:nvPr/>
        </p:nvSpPr>
        <p:spPr>
          <a:xfrm>
            <a:off x="539552" y="1628800"/>
            <a:ext cx="1171743" cy="8640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5-kraka zvijezda 4"/>
          <p:cNvSpPr/>
          <p:nvPr/>
        </p:nvSpPr>
        <p:spPr>
          <a:xfrm>
            <a:off x="539552" y="1628800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5-kraka zvijezda 5"/>
          <p:cNvSpPr/>
          <p:nvPr/>
        </p:nvSpPr>
        <p:spPr>
          <a:xfrm>
            <a:off x="693912" y="1653208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5-kraka zvijezda 6"/>
          <p:cNvSpPr/>
          <p:nvPr/>
        </p:nvSpPr>
        <p:spPr>
          <a:xfrm>
            <a:off x="837928" y="1625824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4" y="1638892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23" y="1628006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3" y="1785544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2" y="1628005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" y="1760935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9" y="1810569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8" y="1821455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23" y="1821455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5-kraka zvijezda 16"/>
          <p:cNvSpPr/>
          <p:nvPr/>
        </p:nvSpPr>
        <p:spPr>
          <a:xfrm>
            <a:off x="1177207" y="1625824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1" y="1810569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" y="1943498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" y="1943497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00" y="1992282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81" y="2015156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0" y="1969566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1" y="2152129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" y="2152128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4" y="2196672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54" y="2217342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54" y="2196672"/>
            <a:ext cx="195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 descr="C:\Users\Učenik 2\Documents\7. razred\Nova mapa (2)\F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686629"/>
            <a:ext cx="2304256" cy="108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71" name="Picture 23" descr="C:\Users\Učenik 2\Documents\7. razred\Nova mapa (2)\CJSSI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75" y="3101617"/>
            <a:ext cx="2211801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9" name="Ravni poveznik sa strelicom 8"/>
          <p:cNvCxnSpPr>
            <a:stCxn id="3" idx="0"/>
            <a:endCxn id="2070" idx="1"/>
          </p:cNvCxnSpPr>
          <p:nvPr/>
        </p:nvCxnSpPr>
        <p:spPr>
          <a:xfrm flipV="1">
            <a:off x="4139952" y="2229222"/>
            <a:ext cx="1584177" cy="3716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>
            <a:endCxn id="2071" idx="1"/>
          </p:cNvCxnSpPr>
          <p:nvPr/>
        </p:nvCxnSpPr>
        <p:spPr>
          <a:xfrm>
            <a:off x="4139952" y="3101617"/>
            <a:ext cx="1688823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pPr algn="ctr"/>
            <a:r>
              <a:rPr lang="hr-HR" dirty="0" smtClean="0"/>
              <a:t>Japanske Marke automobila</a:t>
            </a:r>
            <a:endParaRPr lang="hr-HR" dirty="0"/>
          </a:p>
        </p:txBody>
      </p:sp>
      <p:sp>
        <p:nvSpPr>
          <p:cNvPr id="3" name="Pravokutnik s dijagonalno zaobljenim kutom 2"/>
          <p:cNvSpPr/>
          <p:nvPr/>
        </p:nvSpPr>
        <p:spPr>
          <a:xfrm>
            <a:off x="683567" y="1483905"/>
            <a:ext cx="4320480" cy="252028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1979712" y="1844824"/>
            <a:ext cx="2016224" cy="18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Japanske marke su:  Mazda, Toyota, Nissan,</a:t>
            </a:r>
            <a:r>
              <a:rPr lang="hr-HR" dirty="0" err="1" smtClean="0"/>
              <a:t>Subaru</a:t>
            </a:r>
            <a:r>
              <a:rPr lang="hr-HR" dirty="0" smtClean="0"/>
              <a:t> i  </a:t>
            </a:r>
            <a:r>
              <a:rPr lang="hr-HR" dirty="0" err="1" smtClean="0"/>
              <a:t>Suzuki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3074" name="Picture 2" descr="C:\Users\Učenik 2\Documents\7. razred\Nova mapa (2)\T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615564"/>
            <a:ext cx="1414139" cy="1237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" name="Ravni poveznik sa strelicom 5"/>
          <p:cNvCxnSpPr>
            <a:endCxn id="3074" idx="1"/>
          </p:cNvCxnSpPr>
          <p:nvPr/>
        </p:nvCxnSpPr>
        <p:spPr>
          <a:xfrm flipV="1">
            <a:off x="5004047" y="2234250"/>
            <a:ext cx="1656184" cy="216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Učenik 2\Documents\7. razred\Nova mapa (2)\Maz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37" y="3068960"/>
            <a:ext cx="1522685" cy="161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9" name="Ravni poveznik sa strelicom 8"/>
          <p:cNvCxnSpPr/>
          <p:nvPr/>
        </p:nvCxnSpPr>
        <p:spPr>
          <a:xfrm>
            <a:off x="5004048" y="3284984"/>
            <a:ext cx="171767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Učenik 2\Documents\7. razred\Nova mapa (2)\suba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21379"/>
            <a:ext cx="1774070" cy="103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Učenik 2\Documents\7. razred\Nova mapa (2)\SU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1814507" cy="101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Učenik 2\Documents\7. razred\Nova mapa (2)\N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5998"/>
            <a:ext cx="1404982" cy="120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2" name="Ravni poveznik sa strelicom 11"/>
          <p:cNvCxnSpPr/>
          <p:nvPr/>
        </p:nvCxnSpPr>
        <p:spPr>
          <a:xfrm>
            <a:off x="4860032" y="3875704"/>
            <a:ext cx="360040" cy="561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707904" y="400506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>
            <a:endCxn id="3078" idx="0"/>
          </p:cNvCxnSpPr>
          <p:nvPr/>
        </p:nvCxnSpPr>
        <p:spPr>
          <a:xfrm>
            <a:off x="1530075" y="4005064"/>
            <a:ext cx="0" cy="330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čenik 2\Documents\7. razred\Nova mapa (2)\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325002"/>
            <a:ext cx="1471395" cy="87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čenik 2\Documents\7. razred\Nova mapa (2)\imagesR1D2G15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11" y="156764"/>
            <a:ext cx="1047643" cy="104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kstniOkvir 2"/>
          <p:cNvSpPr txBox="1"/>
          <p:nvPr/>
        </p:nvSpPr>
        <p:spPr>
          <a:xfrm>
            <a:off x="875722" y="1442187"/>
            <a:ext cx="1260281" cy="369332"/>
          </a:xfrm>
          <a:prstGeom prst="rect">
            <a:avLst/>
          </a:prstGeom>
          <a:gradFill flip="none" rotWithShape="1">
            <a:gsLst>
              <a:gs pos="45000">
                <a:srgbClr val="002060"/>
              </a:gs>
              <a:gs pos="0">
                <a:srgbClr val="FF0000"/>
              </a:gs>
              <a:gs pos="100000">
                <a:schemeClr val="bg1"/>
              </a:gs>
              <a:gs pos="72000">
                <a:schemeClr val="accent1">
                  <a:tint val="23500"/>
                  <a:satMod val="160000"/>
                  <a:lumMod val="10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Južna </a:t>
            </a:r>
            <a:r>
              <a:rPr lang="hr-HR" dirty="0" err="1" smtClean="0"/>
              <a:t>koreja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59183" y="1515398"/>
            <a:ext cx="721672" cy="369332"/>
          </a:xfrm>
          <a:prstGeom prst="rect">
            <a:avLst/>
          </a:prstGeom>
          <a:gradFill>
            <a:gsLst>
              <a:gs pos="47000">
                <a:srgbClr val="002060"/>
              </a:gs>
              <a:gs pos="65000">
                <a:schemeClr val="tx1"/>
              </a:gs>
              <a:gs pos="89000">
                <a:srgbClr val="FF0000"/>
              </a:gs>
            </a:gsLst>
            <a:lin ang="2700000" scaled="1"/>
          </a:gradFill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</a:schemeClr>
                </a:solidFill>
              </a:rPr>
              <a:t>Češka</a:t>
            </a:r>
            <a:endParaRPr lang="hr-H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 descr="C:\Users\Učenik 2\Documents\7. razred\Nova mapa (2)\SE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68" y="486545"/>
            <a:ext cx="1419569" cy="80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kstniOkvir 1"/>
          <p:cNvSpPr txBox="1"/>
          <p:nvPr/>
        </p:nvSpPr>
        <p:spPr>
          <a:xfrm>
            <a:off x="6205941" y="1515398"/>
            <a:ext cx="1112805" cy="369332"/>
          </a:xfrm>
          <a:prstGeom prst="rect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94000">
                <a:srgbClr val="FF0000"/>
              </a:gs>
            </a:gsLst>
            <a:lin ang="4200000" scaled="0"/>
          </a:gradFill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Španjolska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čenik 2\Documents\7. razred\Nova mapa (2)\vol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00" y="149111"/>
            <a:ext cx="1047642" cy="104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kstniOkvir 5"/>
          <p:cNvSpPr txBox="1"/>
          <p:nvPr/>
        </p:nvSpPr>
        <p:spPr>
          <a:xfrm>
            <a:off x="7952113" y="1442187"/>
            <a:ext cx="912429" cy="369332"/>
          </a:xfrm>
          <a:prstGeom prst="rect">
            <a:avLst/>
          </a:prstGeom>
          <a:gradFill>
            <a:gsLst>
              <a:gs pos="9000">
                <a:srgbClr val="002060"/>
              </a:gs>
              <a:gs pos="50000">
                <a:srgbClr val="FFFF00"/>
              </a:gs>
              <a:gs pos="94000">
                <a:srgbClr val="002060"/>
              </a:gs>
            </a:gsLst>
            <a:lin ang="4200000" scaled="0"/>
          </a:gradFill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Švedska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674809" y="235144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 automobilu</a:t>
            </a:r>
            <a:endParaRPr lang="hr-HR" dirty="0"/>
          </a:p>
        </p:txBody>
      </p:sp>
      <p:pic>
        <p:nvPicPr>
          <p:cNvPr id="1028" name="Picture 4" descr="C:\Users\Učenik 2\Documents\7. razred\Nova mapa (2)\corsa-2014-c-michael-bailie-4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720781"/>
            <a:ext cx="4641530" cy="29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/>
          <p:nvPr/>
        </p:nvCxnSpPr>
        <p:spPr>
          <a:xfrm flipV="1">
            <a:off x="2358999" y="3861048"/>
            <a:ext cx="2038897" cy="1601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 flipV="1">
            <a:off x="6588226" y="4943826"/>
            <a:ext cx="1554288" cy="335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6444209" y="4509120"/>
            <a:ext cx="1584175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>
            <a:off x="6732576" y="3861048"/>
            <a:ext cx="13678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 flipH="1">
            <a:off x="5325788" y="2852936"/>
            <a:ext cx="27025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V="1">
            <a:off x="2483768" y="4559574"/>
            <a:ext cx="1152128" cy="33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Ravni poveznik sa strelicom 4100"/>
          <p:cNvCxnSpPr/>
          <p:nvPr/>
        </p:nvCxnSpPr>
        <p:spPr>
          <a:xfrm flipH="1">
            <a:off x="6732575" y="3320989"/>
            <a:ext cx="1295809" cy="252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Ravni poveznik sa strelicom 4104"/>
          <p:cNvCxnSpPr/>
          <p:nvPr/>
        </p:nvCxnSpPr>
        <p:spPr>
          <a:xfrm flipH="1" flipV="1">
            <a:off x="6804248" y="5589240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Ravni poveznik sa strelicom 4106"/>
          <p:cNvCxnSpPr/>
          <p:nvPr/>
        </p:nvCxnSpPr>
        <p:spPr>
          <a:xfrm flipV="1">
            <a:off x="3877072" y="4759160"/>
            <a:ext cx="1282824" cy="140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Ravni poveznik sa strelicom 4108"/>
          <p:cNvCxnSpPr/>
          <p:nvPr/>
        </p:nvCxnSpPr>
        <p:spPr>
          <a:xfrm flipH="1" flipV="1">
            <a:off x="7524328" y="4191014"/>
            <a:ext cx="576064" cy="1974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Ravni poveznik sa strelicom 4111"/>
          <p:cNvCxnSpPr/>
          <p:nvPr/>
        </p:nvCxnSpPr>
        <p:spPr>
          <a:xfrm>
            <a:off x="3000827" y="3967715"/>
            <a:ext cx="1886508" cy="151518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Ravni poveznik sa strelicom 4114"/>
          <p:cNvCxnSpPr/>
          <p:nvPr/>
        </p:nvCxnSpPr>
        <p:spPr>
          <a:xfrm flipV="1">
            <a:off x="2339752" y="3320990"/>
            <a:ext cx="936104" cy="284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Ravni poveznik sa strelicom 4117"/>
          <p:cNvCxnSpPr/>
          <p:nvPr/>
        </p:nvCxnSpPr>
        <p:spPr>
          <a:xfrm>
            <a:off x="3059832" y="3136323"/>
            <a:ext cx="648072" cy="1083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Ravni poveznik sa strelicom 4120"/>
          <p:cNvCxnSpPr/>
          <p:nvPr/>
        </p:nvCxnSpPr>
        <p:spPr>
          <a:xfrm flipH="1" flipV="1">
            <a:off x="3707904" y="3861048"/>
            <a:ext cx="181671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kstniOkvir 4121"/>
          <p:cNvSpPr txBox="1"/>
          <p:nvPr/>
        </p:nvSpPr>
        <p:spPr>
          <a:xfrm>
            <a:off x="8021577" y="266827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Instrumenti</a:t>
            </a:r>
            <a:endParaRPr lang="hr-HR" dirty="0"/>
          </a:p>
        </p:txBody>
      </p:sp>
      <p:sp>
        <p:nvSpPr>
          <p:cNvPr id="4123" name="TekstniOkvir 4122"/>
          <p:cNvSpPr txBox="1"/>
          <p:nvPr/>
        </p:nvSpPr>
        <p:spPr>
          <a:xfrm>
            <a:off x="8050048" y="313632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4124" name="TekstniOkvir 4123"/>
          <p:cNvSpPr txBox="1"/>
          <p:nvPr/>
        </p:nvSpPr>
        <p:spPr>
          <a:xfrm>
            <a:off x="8100391" y="3573016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Radio i</a:t>
            </a:r>
          </a:p>
          <a:p>
            <a:r>
              <a:rPr lang="hr-HR" dirty="0"/>
              <a:t>n</a:t>
            </a:r>
            <a:r>
              <a:rPr lang="hr-HR" dirty="0" smtClean="0"/>
              <a:t>avigacija</a:t>
            </a:r>
            <a:endParaRPr lang="hr-HR" dirty="0"/>
          </a:p>
        </p:txBody>
      </p:sp>
      <p:sp>
        <p:nvSpPr>
          <p:cNvPr id="4125" name="TekstniOkvir 4124"/>
          <p:cNvSpPr txBox="1"/>
          <p:nvPr/>
        </p:nvSpPr>
        <p:spPr>
          <a:xfrm>
            <a:off x="8033882" y="4194260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Upravljači </a:t>
            </a:r>
          </a:p>
          <a:p>
            <a:r>
              <a:rPr lang="hr-HR" dirty="0" smtClean="0"/>
              <a:t>klime</a:t>
            </a:r>
          </a:p>
        </p:txBody>
      </p:sp>
      <p:sp>
        <p:nvSpPr>
          <p:cNvPr id="4127" name="TekstniOkvir 4126"/>
          <p:cNvSpPr txBox="1"/>
          <p:nvPr/>
        </p:nvSpPr>
        <p:spPr>
          <a:xfrm>
            <a:off x="8122848" y="498106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Mjenjač </a:t>
            </a:r>
          </a:p>
          <a:p>
            <a:r>
              <a:rPr lang="hr-HR" dirty="0" smtClean="0"/>
              <a:t>brzina</a:t>
            </a:r>
            <a:endParaRPr lang="hr-HR" dirty="0"/>
          </a:p>
        </p:txBody>
      </p:sp>
      <p:sp>
        <p:nvSpPr>
          <p:cNvPr id="1024" name="TekstniOkvir 1023"/>
          <p:cNvSpPr txBox="1"/>
          <p:nvPr/>
        </p:nvSpPr>
        <p:spPr>
          <a:xfrm>
            <a:off x="7702419" y="616341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Pretinac</a:t>
            </a:r>
            <a:endParaRPr lang="hr-HR" dirty="0"/>
          </a:p>
        </p:txBody>
      </p:sp>
      <p:sp>
        <p:nvSpPr>
          <p:cNvPr id="1025" name="TekstniOkvir 1024"/>
          <p:cNvSpPr txBox="1"/>
          <p:nvPr/>
        </p:nvSpPr>
        <p:spPr>
          <a:xfrm>
            <a:off x="6228184" y="616341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Ručna kočnica</a:t>
            </a:r>
            <a:endParaRPr lang="hr-HR" dirty="0"/>
          </a:p>
        </p:txBody>
      </p:sp>
      <p:sp>
        <p:nvSpPr>
          <p:cNvPr id="1029" name="TekstniOkvir 1028"/>
          <p:cNvSpPr txBox="1"/>
          <p:nvPr/>
        </p:nvSpPr>
        <p:spPr>
          <a:xfrm>
            <a:off x="4642663" y="6165304"/>
            <a:ext cx="159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Poluga za </a:t>
            </a:r>
          </a:p>
          <a:p>
            <a:r>
              <a:rPr lang="hr-HR" dirty="0"/>
              <a:t>o</a:t>
            </a:r>
            <a:r>
              <a:rPr lang="hr-HR" dirty="0" smtClean="0"/>
              <a:t>tvaranje vrata</a:t>
            </a:r>
            <a:endParaRPr lang="hr-HR" dirty="0"/>
          </a:p>
        </p:txBody>
      </p:sp>
      <p:sp>
        <p:nvSpPr>
          <p:cNvPr id="1031" name="TekstniOkvir 1030"/>
          <p:cNvSpPr txBox="1"/>
          <p:nvPr/>
        </p:nvSpPr>
        <p:spPr>
          <a:xfrm>
            <a:off x="3023309" y="6165304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Papučice </a:t>
            </a:r>
            <a:r>
              <a:rPr lang="hr-HR" dirty="0" smtClean="0"/>
              <a:t>kvačila,</a:t>
            </a:r>
            <a:endParaRPr lang="hr-HR" dirty="0" smtClean="0"/>
          </a:p>
          <a:p>
            <a:r>
              <a:rPr lang="hr-HR" dirty="0"/>
              <a:t>g</a:t>
            </a:r>
            <a:r>
              <a:rPr lang="hr-HR" dirty="0" smtClean="0"/>
              <a:t>asa i kočnice</a:t>
            </a:r>
            <a:endParaRPr lang="hr-HR" dirty="0"/>
          </a:p>
        </p:txBody>
      </p:sp>
      <p:sp>
        <p:nvSpPr>
          <p:cNvPr id="1034" name="TekstniOkvir 1033"/>
          <p:cNvSpPr txBox="1"/>
          <p:nvPr/>
        </p:nvSpPr>
        <p:spPr>
          <a:xfrm>
            <a:off x="1816211" y="616530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Retrovizor</a:t>
            </a:r>
            <a:endParaRPr lang="hr-HR" dirty="0"/>
          </a:p>
        </p:txBody>
      </p:sp>
      <p:sp>
        <p:nvSpPr>
          <p:cNvPr id="1035" name="TekstniOkvir 1034"/>
          <p:cNvSpPr txBox="1"/>
          <p:nvPr/>
        </p:nvSpPr>
        <p:spPr>
          <a:xfrm>
            <a:off x="1704135" y="5360428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Volan</a:t>
            </a:r>
            <a:endParaRPr lang="hr-HR" dirty="0"/>
          </a:p>
        </p:txBody>
      </p:sp>
      <p:sp>
        <p:nvSpPr>
          <p:cNvPr id="1038" name="TekstniOkvir 1037"/>
          <p:cNvSpPr txBox="1"/>
          <p:nvPr/>
        </p:nvSpPr>
        <p:spPr>
          <a:xfrm>
            <a:off x="267631" y="4788532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Upravljači za podizanje i</a:t>
            </a:r>
          </a:p>
          <a:p>
            <a:r>
              <a:rPr lang="hr-HR" dirty="0" smtClean="0"/>
              <a:t>Spuštanje prozora</a:t>
            </a:r>
            <a:endParaRPr lang="hr-HR" dirty="0"/>
          </a:p>
        </p:txBody>
      </p:sp>
      <p:sp>
        <p:nvSpPr>
          <p:cNvPr id="1042" name="TekstniOkvir 1041"/>
          <p:cNvSpPr txBox="1"/>
          <p:nvPr/>
        </p:nvSpPr>
        <p:spPr>
          <a:xfrm>
            <a:off x="2205456" y="378304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Sjedalo</a:t>
            </a:r>
            <a:endParaRPr lang="hr-HR" dirty="0"/>
          </a:p>
        </p:txBody>
      </p:sp>
      <p:sp>
        <p:nvSpPr>
          <p:cNvPr id="1043" name="TekstniOkvir 1042"/>
          <p:cNvSpPr txBox="1"/>
          <p:nvPr/>
        </p:nvSpPr>
        <p:spPr>
          <a:xfrm>
            <a:off x="2499423" y="2854173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Vrata</a:t>
            </a:r>
            <a:endParaRPr lang="hr-HR" dirty="0"/>
          </a:p>
        </p:txBody>
      </p:sp>
      <p:pic>
        <p:nvPicPr>
          <p:cNvPr id="5" name="Picture 2" descr="C:\Users\Učenik 2\Documents\7. razred\Nova mapa (2)\fi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8" y="3592875"/>
            <a:ext cx="833267" cy="81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kstniOkvir 7"/>
          <p:cNvSpPr txBox="1"/>
          <p:nvPr/>
        </p:nvSpPr>
        <p:spPr>
          <a:xfrm>
            <a:off x="919890" y="4471259"/>
            <a:ext cx="627095" cy="36933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tx1"/>
              </a:gs>
              <a:gs pos="100000">
                <a:srgbClr val="FF0000"/>
              </a:gs>
            </a:gsLst>
            <a:lin ang="0" scaled="0"/>
            <a:tileRect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Italija</a:t>
            </a:r>
            <a:endParaRPr lang="hr-HR" dirty="0"/>
          </a:p>
        </p:txBody>
      </p:sp>
      <p:cxnSp>
        <p:nvCxnSpPr>
          <p:cNvPr id="12" name="Ravni poveznik 11"/>
          <p:cNvCxnSpPr/>
          <p:nvPr/>
        </p:nvCxnSpPr>
        <p:spPr>
          <a:xfrm>
            <a:off x="1043608" y="1196753"/>
            <a:ext cx="122044" cy="24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1704135" y="1204407"/>
            <a:ext cx="203569" cy="237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Učenik 2\Documents\7. razred\Nova mapa (2)\ki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72" y="377682"/>
            <a:ext cx="1142325" cy="82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4" descr="C:\Users\Učenik 2\Documents\7. razred\Nova mapa (2)\m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45" y="158868"/>
            <a:ext cx="1320082" cy="113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TekstniOkvir 18"/>
          <p:cNvSpPr txBox="1"/>
          <p:nvPr/>
        </p:nvSpPr>
        <p:spPr>
          <a:xfrm>
            <a:off x="3491880" y="1515398"/>
            <a:ext cx="965329" cy="36933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/>
              </a:gs>
              <a:gs pos="50000">
                <a:srgbClr val="FF0000"/>
              </a:gs>
            </a:gsLst>
            <a:lin ang="3000000" scaled="0"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Engleska</a:t>
            </a:r>
            <a:endParaRPr lang="hr-HR" dirty="0"/>
          </a:p>
        </p:txBody>
      </p:sp>
      <p:pic>
        <p:nvPicPr>
          <p:cNvPr id="2050" name="Picture 2" descr="C:\Users\Učenik 2\Documents\7. razred\Nova mapa (2)\daci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2" y="1881484"/>
            <a:ext cx="1138237" cy="100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kstniOkvir 9"/>
          <p:cNvSpPr txBox="1"/>
          <p:nvPr/>
        </p:nvSpPr>
        <p:spPr>
          <a:xfrm>
            <a:off x="734669" y="3038839"/>
            <a:ext cx="1132041" cy="369332"/>
          </a:xfrm>
          <a:prstGeom prst="rect">
            <a:avLst/>
          </a:prstGeom>
          <a:gradFill>
            <a:gsLst>
              <a:gs pos="12000">
                <a:srgbClr val="002060"/>
              </a:gs>
              <a:gs pos="53000">
                <a:srgbClr val="FFFF00"/>
              </a:gs>
              <a:gs pos="92000">
                <a:srgbClr val="FF0000"/>
              </a:gs>
            </a:gsLst>
            <a:lin ang="0" scaled="0"/>
          </a:gradFill>
        </p:spPr>
        <p:txBody>
          <a:bodyPr wrap="none" rtlCol="0">
            <a:spAutoFit/>
          </a:bodyPr>
          <a:lstStyle/>
          <a:p>
            <a:r>
              <a:rPr lang="hr-HR" dirty="0" smtClean="0"/>
              <a:t>Rumunjska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93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273</TotalTime>
  <Words>155</Words>
  <Application>Microsoft Office PowerPoint</Application>
  <PresentationFormat>Prikaz na zaslonu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Horizont</vt:lpstr>
      <vt:lpstr>Auti</vt:lpstr>
      <vt:lpstr>uvod</vt:lpstr>
      <vt:lpstr>KAKO SE RAZLIKUJU:</vt:lpstr>
      <vt:lpstr>PowerPointova prezentacija</vt:lpstr>
      <vt:lpstr>Njemačke marke automobila</vt:lpstr>
      <vt:lpstr>Francuske marke automobila</vt:lpstr>
      <vt:lpstr>Američke marke automobila</vt:lpstr>
      <vt:lpstr>Japanske Marke automobila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</dc:title>
  <dc:creator>Ucenik</dc:creator>
  <cp:lastModifiedBy>NASTAVNIK</cp:lastModifiedBy>
  <cp:revision>27</cp:revision>
  <dcterms:created xsi:type="dcterms:W3CDTF">2015-02-02T11:11:41Z</dcterms:created>
  <dcterms:modified xsi:type="dcterms:W3CDTF">2015-04-29T07:40:31Z</dcterms:modified>
</cp:coreProperties>
</file>