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B00"/>
    <a:srgbClr val="3E0000"/>
    <a:srgbClr val="8E0000"/>
    <a:srgbClr val="5C0000"/>
    <a:srgbClr val="760000"/>
    <a:srgbClr val="D2CD00"/>
    <a:srgbClr val="EBE600"/>
    <a:srgbClr val="3A00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257FA-211E-46C4-BDAC-391C516CA1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1B11B57-426D-44AD-8CA0-375BBB80A196}">
      <dgm:prSet phldrT="[Tekst]" custT="1"/>
      <dgm:spPr>
        <a:solidFill>
          <a:schemeClr val="tx1"/>
        </a:solidFill>
      </dgm:spPr>
      <dgm:t>
        <a:bodyPr/>
        <a:lstStyle/>
        <a:p>
          <a:r>
            <a:rPr lang="hr-HR" sz="2000" dirty="0" err="1" smtClean="0">
              <a:solidFill>
                <a:srgbClr val="C0BB00"/>
              </a:solidFill>
            </a:rPr>
            <a:t>Ahemenidsko</a:t>
          </a:r>
          <a:r>
            <a:rPr lang="hr-HR" sz="2000" dirty="0" smtClean="0">
              <a:solidFill>
                <a:srgbClr val="C0BB00"/>
              </a:solidFill>
            </a:rPr>
            <a:t> Perzijsko Carstvo - 10,7 milijuna km² </a:t>
          </a:r>
          <a:endParaRPr lang="hr-HR" sz="2000" dirty="0">
            <a:solidFill>
              <a:srgbClr val="C0BB00"/>
            </a:solidFill>
          </a:endParaRPr>
        </a:p>
      </dgm:t>
    </dgm:pt>
    <dgm:pt modelId="{32379768-0845-4031-84F5-EA625EE46798}" type="parTrans" cxnId="{72ADE75F-9B1B-4702-B3B7-FD03C5E82310}">
      <dgm:prSet/>
      <dgm:spPr/>
      <dgm:t>
        <a:bodyPr/>
        <a:lstStyle/>
        <a:p>
          <a:endParaRPr lang="hr-HR"/>
        </a:p>
      </dgm:t>
    </dgm:pt>
    <dgm:pt modelId="{A29D76FB-4B7E-4B11-B697-27993027132B}" type="sibTrans" cxnId="{72ADE75F-9B1B-4702-B3B7-FD03C5E82310}">
      <dgm:prSet/>
      <dgm:spPr/>
      <dgm:t>
        <a:bodyPr/>
        <a:lstStyle/>
        <a:p>
          <a:endParaRPr lang="hr-HR"/>
        </a:p>
      </dgm:t>
    </dgm:pt>
    <dgm:pt modelId="{DBF3BEDF-7CBB-498D-BB3B-593449B8EEF5}">
      <dgm:prSet phldrT="[Tekst]" custT="1"/>
      <dgm:spPr>
        <a:solidFill>
          <a:schemeClr val="tx1"/>
        </a:solidFill>
      </dgm:spPr>
      <dgm:t>
        <a:bodyPr/>
        <a:lstStyle/>
        <a:p>
          <a:r>
            <a:rPr lang="hr-HR" sz="2000" dirty="0" smtClean="0">
              <a:solidFill>
                <a:srgbClr val="C0BB00"/>
              </a:solidFill>
            </a:rPr>
            <a:t>Han carstvo - 6,0 milijuna km²</a:t>
          </a:r>
          <a:endParaRPr lang="hr-HR" sz="2000" dirty="0">
            <a:solidFill>
              <a:srgbClr val="C0BB00"/>
            </a:solidFill>
          </a:endParaRPr>
        </a:p>
      </dgm:t>
    </dgm:pt>
    <dgm:pt modelId="{FD766979-21B0-46CD-BA0F-0262B98B2615}" type="parTrans" cxnId="{FA4AB08B-03CD-4250-AF5D-F5976486546C}">
      <dgm:prSet/>
      <dgm:spPr/>
      <dgm:t>
        <a:bodyPr/>
        <a:lstStyle/>
        <a:p>
          <a:endParaRPr lang="hr-HR"/>
        </a:p>
      </dgm:t>
    </dgm:pt>
    <dgm:pt modelId="{12331D28-57A3-4368-9AC5-71A6B7B479E6}" type="sibTrans" cxnId="{FA4AB08B-03CD-4250-AF5D-F5976486546C}">
      <dgm:prSet/>
      <dgm:spPr/>
      <dgm:t>
        <a:bodyPr/>
        <a:lstStyle/>
        <a:p>
          <a:endParaRPr lang="hr-HR"/>
        </a:p>
      </dgm:t>
    </dgm:pt>
    <dgm:pt modelId="{1A1AD179-2B5D-45E0-9D86-13F68AE1BE4C}">
      <dgm:prSet custT="1"/>
      <dgm:spPr>
        <a:solidFill>
          <a:schemeClr val="tx1"/>
        </a:solidFill>
      </dgm:spPr>
      <dgm:t>
        <a:bodyPr/>
        <a:lstStyle/>
        <a:p>
          <a:r>
            <a:rPr lang="hr-HR" sz="2000" dirty="0" err="1" smtClean="0">
              <a:solidFill>
                <a:srgbClr val="C0BB00"/>
              </a:solidFill>
            </a:rPr>
            <a:t>Sasanidsko</a:t>
          </a:r>
          <a:r>
            <a:rPr lang="hr-HR" sz="2000" dirty="0" smtClean="0">
              <a:solidFill>
                <a:srgbClr val="C0BB00"/>
              </a:solidFill>
            </a:rPr>
            <a:t> Perzijsko Carstvo - 7,4 milijuna km²</a:t>
          </a:r>
          <a:endParaRPr lang="hr-HR" sz="2000" dirty="0">
            <a:solidFill>
              <a:srgbClr val="C0BB00"/>
            </a:solidFill>
          </a:endParaRPr>
        </a:p>
      </dgm:t>
    </dgm:pt>
    <dgm:pt modelId="{FCB77BB2-CDD4-43FE-B985-E40F167B3F97}" type="parTrans" cxnId="{9510644B-FDE3-419B-974C-2EB03637B52F}">
      <dgm:prSet/>
      <dgm:spPr/>
      <dgm:t>
        <a:bodyPr/>
        <a:lstStyle/>
        <a:p>
          <a:endParaRPr lang="hr-HR"/>
        </a:p>
      </dgm:t>
    </dgm:pt>
    <dgm:pt modelId="{59883B14-EF98-46CE-B259-1162EE0321F4}" type="sibTrans" cxnId="{9510644B-FDE3-419B-974C-2EB03637B52F}">
      <dgm:prSet/>
      <dgm:spPr/>
      <dgm:t>
        <a:bodyPr/>
        <a:lstStyle/>
        <a:p>
          <a:endParaRPr lang="hr-HR"/>
        </a:p>
      </dgm:t>
    </dgm:pt>
    <dgm:pt modelId="{7BCEA8FE-95D4-4515-B8E4-8754E0705673}">
      <dgm:prSet phldrT="[Tekst]" custT="1"/>
      <dgm:spPr>
        <a:solidFill>
          <a:schemeClr val="tx1"/>
        </a:solidFill>
      </dgm:spPr>
      <dgm:t>
        <a:bodyPr/>
        <a:lstStyle/>
        <a:p>
          <a:r>
            <a:rPr lang="hr-HR" sz="2000" dirty="0" smtClean="0">
              <a:solidFill>
                <a:srgbClr val="C0BB00"/>
              </a:solidFill>
            </a:rPr>
            <a:t>Rimsko carstvo - 5,9 milijuna km²</a:t>
          </a:r>
          <a:endParaRPr lang="hr-HR" sz="2000" dirty="0">
            <a:solidFill>
              <a:srgbClr val="C0BB00"/>
            </a:solidFill>
          </a:endParaRPr>
        </a:p>
      </dgm:t>
    </dgm:pt>
    <dgm:pt modelId="{20329AAE-D149-4A53-BB4B-21181D78092B}" type="parTrans" cxnId="{5DB90A13-6348-45DD-9BCB-16012D9CB60E}">
      <dgm:prSet/>
      <dgm:spPr/>
      <dgm:t>
        <a:bodyPr/>
        <a:lstStyle/>
        <a:p>
          <a:endParaRPr lang="hr-HR"/>
        </a:p>
      </dgm:t>
    </dgm:pt>
    <dgm:pt modelId="{C4BAABA5-217A-4066-A215-C2930A12A2E0}" type="sibTrans" cxnId="{5DB90A13-6348-45DD-9BCB-16012D9CB60E}">
      <dgm:prSet/>
      <dgm:spPr/>
      <dgm:t>
        <a:bodyPr/>
        <a:lstStyle/>
        <a:p>
          <a:endParaRPr lang="hr-HR"/>
        </a:p>
      </dgm:t>
    </dgm:pt>
    <dgm:pt modelId="{506904D1-A274-4433-86E4-D1B2A159FCCF}" type="pres">
      <dgm:prSet presAssocID="{65F257FA-211E-46C4-BDAC-391C516CA1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E1466ED-F757-47E4-AD3D-7E9E351F9095}" type="pres">
      <dgm:prSet presAssocID="{61B11B57-426D-44AD-8CA0-375BBB80A196}" presName="parentLin" presStyleCnt="0"/>
      <dgm:spPr/>
    </dgm:pt>
    <dgm:pt modelId="{E4F1ACBD-D94F-4F8E-AECE-13E48DEC6311}" type="pres">
      <dgm:prSet presAssocID="{61B11B57-426D-44AD-8CA0-375BBB80A196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862C2977-1B2A-4C32-9879-90EEEBD9AE02}" type="pres">
      <dgm:prSet presAssocID="{61B11B57-426D-44AD-8CA0-375BBB80A196}" presName="parentText" presStyleLbl="node1" presStyleIdx="0" presStyleCnt="4" custScaleX="81698" custScaleY="6650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FB2EA3-21CC-49EA-B83E-6EB5AE619C15}" type="pres">
      <dgm:prSet presAssocID="{61B11B57-426D-44AD-8CA0-375BBB80A196}" presName="negativeSpace" presStyleCnt="0"/>
      <dgm:spPr/>
    </dgm:pt>
    <dgm:pt modelId="{E78E1A85-20F5-4ED0-96F0-AC3455CB47EA}" type="pres">
      <dgm:prSet presAssocID="{61B11B57-426D-44AD-8CA0-375BBB80A196}" presName="childText" presStyleLbl="conFgAcc1" presStyleIdx="0" presStyleCnt="4" custScaleX="13866" custScaleY="110155" custLinFactY="-168452" custLinFactNeighborX="25235" custLinFactNeighborY="-200000">
        <dgm:presLayoutVars>
          <dgm:bulletEnabled val="1"/>
        </dgm:presLayoutVars>
      </dgm:prSet>
      <dgm:spPr/>
    </dgm:pt>
    <dgm:pt modelId="{6C52F5D4-946D-482B-887A-22BAD2AA2C2E}" type="pres">
      <dgm:prSet presAssocID="{A29D76FB-4B7E-4B11-B697-27993027132B}" presName="spaceBetweenRectangles" presStyleCnt="0"/>
      <dgm:spPr/>
    </dgm:pt>
    <dgm:pt modelId="{04D0E846-9769-4CE3-ABE9-396676505F38}" type="pres">
      <dgm:prSet presAssocID="{1A1AD179-2B5D-45E0-9D86-13F68AE1BE4C}" presName="parentLin" presStyleCnt="0"/>
      <dgm:spPr/>
    </dgm:pt>
    <dgm:pt modelId="{179A2376-266E-4B23-81D0-AA0BDA389071}" type="pres">
      <dgm:prSet presAssocID="{1A1AD179-2B5D-45E0-9D86-13F68AE1BE4C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D43F76BF-144C-4CE2-A1F1-60BE893D0E17}" type="pres">
      <dgm:prSet presAssocID="{1A1AD179-2B5D-45E0-9D86-13F68AE1BE4C}" presName="parentText" presStyleLbl="node1" presStyleIdx="1" presStyleCnt="4" custScaleX="105097" custScaleY="71472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1A73B5-31C2-40C7-9C52-08B8169FB339}" type="pres">
      <dgm:prSet presAssocID="{1A1AD179-2B5D-45E0-9D86-13F68AE1BE4C}" presName="negativeSpace" presStyleCnt="0"/>
      <dgm:spPr/>
    </dgm:pt>
    <dgm:pt modelId="{4CC0BD6D-25DC-4B78-A329-F65780B91BB9}" type="pres">
      <dgm:prSet presAssocID="{1A1AD179-2B5D-45E0-9D86-13F68AE1BE4C}" presName="childText" presStyleLbl="conFgAcc1" presStyleIdx="1" presStyleCnt="4" custScaleX="10274" custScaleY="133373" custLinFactY="-145234" custLinFactNeighborX="33647" custLinFactNeighborY="-200000">
        <dgm:presLayoutVars>
          <dgm:bulletEnabled val="1"/>
        </dgm:presLayoutVars>
      </dgm:prSet>
      <dgm:spPr/>
    </dgm:pt>
    <dgm:pt modelId="{5F545616-A0DF-42AD-9FB0-1F024590DDFE}" type="pres">
      <dgm:prSet presAssocID="{59883B14-EF98-46CE-B259-1162EE0321F4}" presName="spaceBetweenRectangles" presStyleCnt="0"/>
      <dgm:spPr/>
    </dgm:pt>
    <dgm:pt modelId="{DF0DF166-AB25-46F2-BBDC-47C0DA7A471C}" type="pres">
      <dgm:prSet presAssocID="{DBF3BEDF-7CBB-498D-BB3B-593449B8EEF5}" presName="parentLin" presStyleCnt="0"/>
      <dgm:spPr/>
    </dgm:pt>
    <dgm:pt modelId="{97973935-BBAA-41B7-BC59-63517EAD6D03}" type="pres">
      <dgm:prSet presAssocID="{DBF3BEDF-7CBB-498D-BB3B-593449B8EEF5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104881A7-6A82-4895-9D31-EDE26929AD17}" type="pres">
      <dgm:prSet presAssocID="{DBF3BEDF-7CBB-498D-BB3B-593449B8EEF5}" presName="parentText" presStyleLbl="node1" presStyleIdx="2" presStyleCnt="4" custScaleX="121364" custScaleY="74803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77948D-FD95-4C7E-A87B-0C4E5DA7A2A0}" type="pres">
      <dgm:prSet presAssocID="{DBF3BEDF-7CBB-498D-BB3B-593449B8EEF5}" presName="negativeSpace" presStyleCnt="0"/>
      <dgm:spPr/>
    </dgm:pt>
    <dgm:pt modelId="{1D463610-100C-4863-926B-A4E1AB91A3FD}" type="pres">
      <dgm:prSet presAssocID="{DBF3BEDF-7CBB-498D-BB3B-593449B8EEF5}" presName="childText" presStyleLbl="conFgAcc1" presStyleIdx="2" presStyleCnt="4" custFlipHor="1" custScaleX="17764" custScaleY="153815" custLinFactY="-100000" custLinFactNeighborX="35049" custLinFactNeighborY="-149012">
        <dgm:presLayoutVars>
          <dgm:bulletEnabled val="1"/>
        </dgm:presLayoutVars>
      </dgm:prSet>
      <dgm:spPr/>
    </dgm:pt>
    <dgm:pt modelId="{0B92D1CC-92C8-492C-8A46-43F3B2F62C13}" type="pres">
      <dgm:prSet presAssocID="{12331D28-57A3-4368-9AC5-71A6B7B479E6}" presName="spaceBetweenRectangles" presStyleCnt="0"/>
      <dgm:spPr/>
    </dgm:pt>
    <dgm:pt modelId="{EEC004FC-F471-4613-8C05-209974036544}" type="pres">
      <dgm:prSet presAssocID="{7BCEA8FE-95D4-4515-B8E4-8754E0705673}" presName="parentLin" presStyleCnt="0"/>
      <dgm:spPr/>
    </dgm:pt>
    <dgm:pt modelId="{24649B4A-6BD2-48E2-B815-C688A4DDBDE2}" type="pres">
      <dgm:prSet presAssocID="{7BCEA8FE-95D4-4515-B8E4-8754E0705673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34AB0B87-5F4B-4A1C-BA0B-46997E0E098E}" type="pres">
      <dgm:prSet presAssocID="{7BCEA8FE-95D4-4515-B8E4-8754E0705673}" presName="parentText" presStyleLbl="node1" presStyleIdx="3" presStyleCnt="4" custScaleX="150191" custScaleY="92277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1684E-58E8-4565-8F17-A4085082E0DB}" type="pres">
      <dgm:prSet presAssocID="{7BCEA8FE-95D4-4515-B8E4-8754E0705673}" presName="negativeSpace" presStyleCnt="0"/>
      <dgm:spPr/>
    </dgm:pt>
    <dgm:pt modelId="{2D6BAA29-213E-43B8-9797-2B0932D8C01F}" type="pres">
      <dgm:prSet presAssocID="{7BCEA8FE-95D4-4515-B8E4-8754E0705673}" presName="childText" presStyleLbl="conFgAcc1" presStyleIdx="3" presStyleCnt="4" custAng="17485663" custFlipVert="0" custScaleX="6549" custScaleY="246358" custLinFactY="-200000" custLinFactNeighborX="26256" custLinFactNeighborY="-292464">
        <dgm:presLayoutVars>
          <dgm:bulletEnabled val="1"/>
        </dgm:presLayoutVars>
      </dgm:prSet>
      <dgm:spPr/>
    </dgm:pt>
  </dgm:ptLst>
  <dgm:cxnLst>
    <dgm:cxn modelId="{E81880AC-EE69-4413-90B8-E3E257A4417D}" type="presOf" srcId="{1A1AD179-2B5D-45E0-9D86-13F68AE1BE4C}" destId="{179A2376-266E-4B23-81D0-AA0BDA389071}" srcOrd="0" destOrd="0" presId="urn:microsoft.com/office/officeart/2005/8/layout/list1"/>
    <dgm:cxn modelId="{EFABFA94-328A-46F3-A2E4-8436F5047FC5}" type="presOf" srcId="{65F257FA-211E-46C4-BDAC-391C516CA1D9}" destId="{506904D1-A274-4433-86E4-D1B2A159FCCF}" srcOrd="0" destOrd="0" presId="urn:microsoft.com/office/officeart/2005/8/layout/list1"/>
    <dgm:cxn modelId="{CEA9FCC6-9C1D-4B94-A60C-7AF46848CD6A}" type="presOf" srcId="{61B11B57-426D-44AD-8CA0-375BBB80A196}" destId="{862C2977-1B2A-4C32-9879-90EEEBD9AE02}" srcOrd="1" destOrd="0" presId="urn:microsoft.com/office/officeart/2005/8/layout/list1"/>
    <dgm:cxn modelId="{59444017-1AF9-4FEF-9584-FFA44B91216C}" type="presOf" srcId="{61B11B57-426D-44AD-8CA0-375BBB80A196}" destId="{E4F1ACBD-D94F-4F8E-AECE-13E48DEC6311}" srcOrd="0" destOrd="0" presId="urn:microsoft.com/office/officeart/2005/8/layout/list1"/>
    <dgm:cxn modelId="{72ADE75F-9B1B-4702-B3B7-FD03C5E82310}" srcId="{65F257FA-211E-46C4-BDAC-391C516CA1D9}" destId="{61B11B57-426D-44AD-8CA0-375BBB80A196}" srcOrd="0" destOrd="0" parTransId="{32379768-0845-4031-84F5-EA625EE46798}" sibTransId="{A29D76FB-4B7E-4B11-B697-27993027132B}"/>
    <dgm:cxn modelId="{FA4AB08B-03CD-4250-AF5D-F5976486546C}" srcId="{65F257FA-211E-46C4-BDAC-391C516CA1D9}" destId="{DBF3BEDF-7CBB-498D-BB3B-593449B8EEF5}" srcOrd="2" destOrd="0" parTransId="{FD766979-21B0-46CD-BA0F-0262B98B2615}" sibTransId="{12331D28-57A3-4368-9AC5-71A6B7B479E6}"/>
    <dgm:cxn modelId="{5C9B3FDA-1DBF-4133-B070-84C01A0FFD9C}" type="presOf" srcId="{1A1AD179-2B5D-45E0-9D86-13F68AE1BE4C}" destId="{D43F76BF-144C-4CE2-A1F1-60BE893D0E17}" srcOrd="1" destOrd="0" presId="urn:microsoft.com/office/officeart/2005/8/layout/list1"/>
    <dgm:cxn modelId="{73BE3CD6-C070-4B09-9447-04C890676DC2}" type="presOf" srcId="{7BCEA8FE-95D4-4515-B8E4-8754E0705673}" destId="{24649B4A-6BD2-48E2-B815-C688A4DDBDE2}" srcOrd="0" destOrd="0" presId="urn:microsoft.com/office/officeart/2005/8/layout/list1"/>
    <dgm:cxn modelId="{7DD29431-5BFC-4581-A3E9-C14297190E33}" type="presOf" srcId="{DBF3BEDF-7CBB-498D-BB3B-593449B8EEF5}" destId="{97973935-BBAA-41B7-BC59-63517EAD6D03}" srcOrd="0" destOrd="0" presId="urn:microsoft.com/office/officeart/2005/8/layout/list1"/>
    <dgm:cxn modelId="{9DD6E245-4AF2-4186-9B6F-4D5A10E3FFEB}" type="presOf" srcId="{DBF3BEDF-7CBB-498D-BB3B-593449B8EEF5}" destId="{104881A7-6A82-4895-9D31-EDE26929AD17}" srcOrd="1" destOrd="0" presId="urn:microsoft.com/office/officeart/2005/8/layout/list1"/>
    <dgm:cxn modelId="{9510644B-FDE3-419B-974C-2EB03637B52F}" srcId="{65F257FA-211E-46C4-BDAC-391C516CA1D9}" destId="{1A1AD179-2B5D-45E0-9D86-13F68AE1BE4C}" srcOrd="1" destOrd="0" parTransId="{FCB77BB2-CDD4-43FE-B985-E40F167B3F97}" sibTransId="{59883B14-EF98-46CE-B259-1162EE0321F4}"/>
    <dgm:cxn modelId="{5DB90A13-6348-45DD-9BCB-16012D9CB60E}" srcId="{65F257FA-211E-46C4-BDAC-391C516CA1D9}" destId="{7BCEA8FE-95D4-4515-B8E4-8754E0705673}" srcOrd="3" destOrd="0" parTransId="{20329AAE-D149-4A53-BB4B-21181D78092B}" sibTransId="{C4BAABA5-217A-4066-A215-C2930A12A2E0}"/>
    <dgm:cxn modelId="{0CBB07B0-B84C-4C17-8B8F-C5F96BB8A8F1}" type="presOf" srcId="{7BCEA8FE-95D4-4515-B8E4-8754E0705673}" destId="{34AB0B87-5F4B-4A1C-BA0B-46997E0E098E}" srcOrd="1" destOrd="0" presId="urn:microsoft.com/office/officeart/2005/8/layout/list1"/>
    <dgm:cxn modelId="{A3C4472D-5C7F-472E-970F-B4EEB513816B}" type="presParOf" srcId="{506904D1-A274-4433-86E4-D1B2A159FCCF}" destId="{9E1466ED-F757-47E4-AD3D-7E9E351F9095}" srcOrd="0" destOrd="0" presId="urn:microsoft.com/office/officeart/2005/8/layout/list1"/>
    <dgm:cxn modelId="{2CFE81BE-B374-4E53-A6A6-258D76BFE2B3}" type="presParOf" srcId="{9E1466ED-F757-47E4-AD3D-7E9E351F9095}" destId="{E4F1ACBD-D94F-4F8E-AECE-13E48DEC6311}" srcOrd="0" destOrd="0" presId="urn:microsoft.com/office/officeart/2005/8/layout/list1"/>
    <dgm:cxn modelId="{F2655514-BB7C-4236-8269-8B47B138A61F}" type="presParOf" srcId="{9E1466ED-F757-47E4-AD3D-7E9E351F9095}" destId="{862C2977-1B2A-4C32-9879-90EEEBD9AE02}" srcOrd="1" destOrd="0" presId="urn:microsoft.com/office/officeart/2005/8/layout/list1"/>
    <dgm:cxn modelId="{E2D02FBE-C93E-4909-B1AF-D39F4C68EE09}" type="presParOf" srcId="{506904D1-A274-4433-86E4-D1B2A159FCCF}" destId="{92FB2EA3-21CC-49EA-B83E-6EB5AE619C15}" srcOrd="1" destOrd="0" presId="urn:microsoft.com/office/officeart/2005/8/layout/list1"/>
    <dgm:cxn modelId="{BDF97583-B5B5-4E76-B255-5CA76FFE55B0}" type="presParOf" srcId="{506904D1-A274-4433-86E4-D1B2A159FCCF}" destId="{E78E1A85-20F5-4ED0-96F0-AC3455CB47EA}" srcOrd="2" destOrd="0" presId="urn:microsoft.com/office/officeart/2005/8/layout/list1"/>
    <dgm:cxn modelId="{CBFD8E33-CBF2-48CD-9779-3CC4D871DF80}" type="presParOf" srcId="{506904D1-A274-4433-86E4-D1B2A159FCCF}" destId="{6C52F5D4-946D-482B-887A-22BAD2AA2C2E}" srcOrd="3" destOrd="0" presId="urn:microsoft.com/office/officeart/2005/8/layout/list1"/>
    <dgm:cxn modelId="{FEE88151-A209-49A7-A6C9-FFAE3B033E55}" type="presParOf" srcId="{506904D1-A274-4433-86E4-D1B2A159FCCF}" destId="{04D0E846-9769-4CE3-ABE9-396676505F38}" srcOrd="4" destOrd="0" presId="urn:microsoft.com/office/officeart/2005/8/layout/list1"/>
    <dgm:cxn modelId="{7D5347CE-0C6E-4F18-B651-E264F13B853B}" type="presParOf" srcId="{04D0E846-9769-4CE3-ABE9-396676505F38}" destId="{179A2376-266E-4B23-81D0-AA0BDA389071}" srcOrd="0" destOrd="0" presId="urn:microsoft.com/office/officeart/2005/8/layout/list1"/>
    <dgm:cxn modelId="{9F55AD1F-3530-4388-B653-452309803402}" type="presParOf" srcId="{04D0E846-9769-4CE3-ABE9-396676505F38}" destId="{D43F76BF-144C-4CE2-A1F1-60BE893D0E17}" srcOrd="1" destOrd="0" presId="urn:microsoft.com/office/officeart/2005/8/layout/list1"/>
    <dgm:cxn modelId="{6562781D-7BEF-4958-A50A-B0971E381BAF}" type="presParOf" srcId="{506904D1-A274-4433-86E4-D1B2A159FCCF}" destId="{241A73B5-31C2-40C7-9C52-08B8169FB339}" srcOrd="5" destOrd="0" presId="urn:microsoft.com/office/officeart/2005/8/layout/list1"/>
    <dgm:cxn modelId="{B1FDA383-23B4-4530-89AF-6476C82AD248}" type="presParOf" srcId="{506904D1-A274-4433-86E4-D1B2A159FCCF}" destId="{4CC0BD6D-25DC-4B78-A329-F65780B91BB9}" srcOrd="6" destOrd="0" presId="urn:microsoft.com/office/officeart/2005/8/layout/list1"/>
    <dgm:cxn modelId="{BF4D0C83-82E3-4DAB-AF5B-9E54EFB9D178}" type="presParOf" srcId="{506904D1-A274-4433-86E4-D1B2A159FCCF}" destId="{5F545616-A0DF-42AD-9FB0-1F024590DDFE}" srcOrd="7" destOrd="0" presId="urn:microsoft.com/office/officeart/2005/8/layout/list1"/>
    <dgm:cxn modelId="{440A1005-1625-4033-B223-DDF1C7DBB50A}" type="presParOf" srcId="{506904D1-A274-4433-86E4-D1B2A159FCCF}" destId="{DF0DF166-AB25-46F2-BBDC-47C0DA7A471C}" srcOrd="8" destOrd="0" presId="urn:microsoft.com/office/officeart/2005/8/layout/list1"/>
    <dgm:cxn modelId="{B17522DD-FBB3-4C13-B29D-1477FED3DD21}" type="presParOf" srcId="{DF0DF166-AB25-46F2-BBDC-47C0DA7A471C}" destId="{97973935-BBAA-41B7-BC59-63517EAD6D03}" srcOrd="0" destOrd="0" presId="urn:microsoft.com/office/officeart/2005/8/layout/list1"/>
    <dgm:cxn modelId="{AFC34F72-9FB5-45C6-B87B-C1FEC731D92C}" type="presParOf" srcId="{DF0DF166-AB25-46F2-BBDC-47C0DA7A471C}" destId="{104881A7-6A82-4895-9D31-EDE26929AD17}" srcOrd="1" destOrd="0" presId="urn:microsoft.com/office/officeart/2005/8/layout/list1"/>
    <dgm:cxn modelId="{5B968E0F-406F-4BBD-B834-53422134D231}" type="presParOf" srcId="{506904D1-A274-4433-86E4-D1B2A159FCCF}" destId="{FC77948D-FD95-4C7E-A87B-0C4E5DA7A2A0}" srcOrd="9" destOrd="0" presId="urn:microsoft.com/office/officeart/2005/8/layout/list1"/>
    <dgm:cxn modelId="{CEA3D510-F649-47CD-A21B-ACEF034E5FB2}" type="presParOf" srcId="{506904D1-A274-4433-86E4-D1B2A159FCCF}" destId="{1D463610-100C-4863-926B-A4E1AB91A3FD}" srcOrd="10" destOrd="0" presId="urn:microsoft.com/office/officeart/2005/8/layout/list1"/>
    <dgm:cxn modelId="{8DEE10C7-6662-4C51-8A6B-65FAEC2C78D1}" type="presParOf" srcId="{506904D1-A274-4433-86E4-D1B2A159FCCF}" destId="{0B92D1CC-92C8-492C-8A46-43F3B2F62C13}" srcOrd="11" destOrd="0" presId="urn:microsoft.com/office/officeart/2005/8/layout/list1"/>
    <dgm:cxn modelId="{E117DCF0-EFAA-431A-854D-D6628B8BBBD4}" type="presParOf" srcId="{506904D1-A274-4433-86E4-D1B2A159FCCF}" destId="{EEC004FC-F471-4613-8C05-209974036544}" srcOrd="12" destOrd="0" presId="urn:microsoft.com/office/officeart/2005/8/layout/list1"/>
    <dgm:cxn modelId="{E933CD6E-2001-49BA-B52D-B41518F259E6}" type="presParOf" srcId="{EEC004FC-F471-4613-8C05-209974036544}" destId="{24649B4A-6BD2-48E2-B815-C688A4DDBDE2}" srcOrd="0" destOrd="0" presId="urn:microsoft.com/office/officeart/2005/8/layout/list1"/>
    <dgm:cxn modelId="{6F83810B-ECB0-4883-A255-7EECA1446EC4}" type="presParOf" srcId="{EEC004FC-F471-4613-8C05-209974036544}" destId="{34AB0B87-5F4B-4A1C-BA0B-46997E0E098E}" srcOrd="1" destOrd="0" presId="urn:microsoft.com/office/officeart/2005/8/layout/list1"/>
    <dgm:cxn modelId="{8A23C762-C5B2-4421-9C01-11675AEA8B82}" type="presParOf" srcId="{506904D1-A274-4433-86E4-D1B2A159FCCF}" destId="{4BF1684E-58E8-4565-8F17-A4085082E0DB}" srcOrd="13" destOrd="0" presId="urn:microsoft.com/office/officeart/2005/8/layout/list1"/>
    <dgm:cxn modelId="{000E72AC-DE5C-4776-BC4E-E10B41F223B1}" type="presParOf" srcId="{506904D1-A274-4433-86E4-D1B2A159FCCF}" destId="{2D6BAA29-213E-43B8-9797-2B0932D8C0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E1A85-20F5-4ED0-96F0-AC3455CB47EA}">
      <dsp:nvSpPr>
        <dsp:cNvPr id="0" name=""/>
        <dsp:cNvSpPr/>
      </dsp:nvSpPr>
      <dsp:spPr>
        <a:xfrm>
          <a:off x="1980662" y="936108"/>
          <a:ext cx="1088324" cy="138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C2977-1B2A-4C32-9879-90EEEBD9AE02}">
      <dsp:nvSpPr>
        <dsp:cNvPr id="0" name=""/>
        <dsp:cNvSpPr/>
      </dsp:nvSpPr>
      <dsp:spPr>
        <a:xfrm>
          <a:off x="392060" y="294574"/>
          <a:ext cx="4484276" cy="98158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>
              <a:solidFill>
                <a:srgbClr val="C0BB00"/>
              </a:solidFill>
            </a:rPr>
            <a:t>Ahemenidsko</a:t>
          </a:r>
          <a:r>
            <a:rPr lang="hr-HR" sz="2000" kern="1200" dirty="0" smtClean="0">
              <a:solidFill>
                <a:srgbClr val="C0BB00"/>
              </a:solidFill>
            </a:rPr>
            <a:t> Perzijsko Carstvo - 10,7 milijuna km² </a:t>
          </a:r>
          <a:endParaRPr lang="hr-HR" sz="2000" kern="1200" dirty="0">
            <a:solidFill>
              <a:srgbClr val="C0BB00"/>
            </a:solidFill>
          </a:endParaRPr>
        </a:p>
      </dsp:txBody>
      <dsp:txXfrm>
        <a:off x="439977" y="342491"/>
        <a:ext cx="4388442" cy="885750"/>
      </dsp:txXfrm>
    </dsp:sp>
    <dsp:sp modelId="{4CC0BD6D-25DC-4B78-A329-F65780B91BB9}">
      <dsp:nvSpPr>
        <dsp:cNvPr id="0" name=""/>
        <dsp:cNvSpPr/>
      </dsp:nvSpPr>
      <dsp:spPr>
        <a:xfrm>
          <a:off x="2640909" y="2112286"/>
          <a:ext cx="806393" cy="168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F76BF-144C-4CE2-A1F1-60BE893D0E17}">
      <dsp:nvSpPr>
        <dsp:cNvPr id="0" name=""/>
        <dsp:cNvSpPr/>
      </dsp:nvSpPr>
      <dsp:spPr>
        <a:xfrm>
          <a:off x="392060" y="1368153"/>
          <a:ext cx="5768611" cy="105492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>
              <a:solidFill>
                <a:srgbClr val="C0BB00"/>
              </a:solidFill>
            </a:rPr>
            <a:t>Sasanidsko</a:t>
          </a:r>
          <a:r>
            <a:rPr lang="hr-HR" sz="2000" kern="1200" dirty="0" smtClean="0">
              <a:solidFill>
                <a:srgbClr val="C0BB00"/>
              </a:solidFill>
            </a:rPr>
            <a:t> Perzijsko Carstvo - 7,4 milijuna km²</a:t>
          </a:r>
          <a:endParaRPr lang="hr-HR" sz="2000" kern="1200" dirty="0">
            <a:solidFill>
              <a:srgbClr val="C0BB00"/>
            </a:solidFill>
          </a:endParaRPr>
        </a:p>
      </dsp:txBody>
      <dsp:txXfrm>
        <a:off x="443557" y="1419650"/>
        <a:ext cx="5665617" cy="951934"/>
      </dsp:txXfrm>
    </dsp:sp>
    <dsp:sp modelId="{1D463610-100C-4863-926B-A4E1AB91A3FD}">
      <dsp:nvSpPr>
        <dsp:cNvPr id="0" name=""/>
        <dsp:cNvSpPr/>
      </dsp:nvSpPr>
      <dsp:spPr>
        <a:xfrm flipH="1">
          <a:off x="2750951" y="3408392"/>
          <a:ext cx="1394273" cy="193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81A7-6A82-4895-9D31-EDE26929AD17}">
      <dsp:nvSpPr>
        <dsp:cNvPr id="0" name=""/>
        <dsp:cNvSpPr/>
      </dsp:nvSpPr>
      <dsp:spPr>
        <a:xfrm>
          <a:off x="392060" y="2544331"/>
          <a:ext cx="6661481" cy="1104093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C0BB00"/>
              </a:solidFill>
            </a:rPr>
            <a:t>Han carstvo - 6,0 milijuna km²</a:t>
          </a:r>
          <a:endParaRPr lang="hr-HR" sz="2000" kern="1200" dirty="0">
            <a:solidFill>
              <a:srgbClr val="C0BB00"/>
            </a:solidFill>
          </a:endParaRPr>
        </a:p>
      </dsp:txBody>
      <dsp:txXfrm>
        <a:off x="445957" y="2598228"/>
        <a:ext cx="6553687" cy="996299"/>
      </dsp:txXfrm>
    </dsp:sp>
    <dsp:sp modelId="{2D6BAA29-213E-43B8-9797-2B0932D8C01F}">
      <dsp:nvSpPr>
        <dsp:cNvPr id="0" name=""/>
        <dsp:cNvSpPr/>
      </dsp:nvSpPr>
      <dsp:spPr>
        <a:xfrm rot="17485663">
          <a:off x="2060799" y="4615808"/>
          <a:ext cx="514022" cy="310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B0B87-5F4B-4A1C-BA0B-46997E0E098E}">
      <dsp:nvSpPr>
        <dsp:cNvPr id="0" name=""/>
        <dsp:cNvSpPr/>
      </dsp:nvSpPr>
      <dsp:spPr>
        <a:xfrm>
          <a:off x="356035" y="3795432"/>
          <a:ext cx="7486260" cy="136201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C0BB00"/>
              </a:solidFill>
            </a:rPr>
            <a:t>Rimsko carstvo - 5,9 milijuna km²</a:t>
          </a:r>
          <a:endParaRPr lang="hr-HR" sz="2000" kern="1200" dirty="0">
            <a:solidFill>
              <a:srgbClr val="C0BB00"/>
            </a:solidFill>
          </a:endParaRPr>
        </a:p>
      </dsp:txBody>
      <dsp:txXfrm>
        <a:off x="422523" y="3861920"/>
        <a:ext cx="7353284" cy="1229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5E8E-7686-45D8-8C68-279E4F3F4B14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F2745-630E-4006-AFD2-83186889AB7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2745-630E-4006-AFD2-83186889AB7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22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10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610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29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91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869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80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70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64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60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40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252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C2B8-FD3E-4F87-BBC3-F29B30B5104A}" type="datetimeFigureOut">
              <a:rPr lang="hr-HR" smtClean="0"/>
              <a:t>29.4.2015.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9E7A-3BD7-4AEA-BF64-AE265705D6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53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7200" b="1" dirty="0" smtClean="0">
                <a:ln w="76200">
                  <a:prstDash val="lgDashDot"/>
                </a:ln>
                <a:solidFill>
                  <a:srgbClr val="D2C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Legionari</a:t>
            </a:r>
            <a:endParaRPr lang="hr-HR" sz="7200" b="1" dirty="0">
              <a:ln w="76200">
                <a:prstDash val="lgDashDot"/>
              </a:ln>
              <a:solidFill>
                <a:srgbClr val="D2C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26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r-HR" sz="7200" i="1" dirty="0" smtClean="0">
                <a:solidFill>
                  <a:srgbClr val="D2CD00"/>
                </a:solidFill>
                <a:latin typeface="Algerian" panose="04020705040A02060702" pitchFamily="82" charset="0"/>
              </a:rPr>
              <a:t>SPQR</a:t>
            </a:r>
            <a:endParaRPr lang="hr-HR" sz="7200" i="1" dirty="0">
              <a:solidFill>
                <a:srgbClr val="D2CD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10790" r="747" b="10022"/>
          <a:stretch/>
        </p:blipFill>
        <p:spPr>
          <a:xfrm>
            <a:off x="3203848" y="2924944"/>
            <a:ext cx="2376000" cy="2907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0BB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kstniOkvir 5"/>
          <p:cNvSpPr txBox="1"/>
          <p:nvPr/>
        </p:nvSpPr>
        <p:spPr>
          <a:xfrm>
            <a:off x="1115616" y="1484784"/>
            <a:ext cx="69127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err="1">
                <a:solidFill>
                  <a:srgbClr val="D2CD00"/>
                </a:solidFill>
              </a:rPr>
              <a:t>S</a:t>
            </a:r>
            <a:r>
              <a:rPr lang="hr-HR" sz="3200" i="1" dirty="0" err="1">
                <a:solidFill>
                  <a:srgbClr val="D2CD00"/>
                </a:solidFill>
              </a:rPr>
              <a:t>enatus</a:t>
            </a:r>
            <a:r>
              <a:rPr lang="hr-HR" sz="3200" i="1" dirty="0">
                <a:solidFill>
                  <a:srgbClr val="D2CD00"/>
                </a:solidFill>
              </a:rPr>
              <a:t> </a:t>
            </a:r>
            <a:r>
              <a:rPr lang="hr-HR" sz="3200" b="1" i="1" dirty="0" err="1">
                <a:solidFill>
                  <a:srgbClr val="D2CD00"/>
                </a:solidFill>
              </a:rPr>
              <a:t>P</a:t>
            </a:r>
            <a:r>
              <a:rPr lang="hr-HR" sz="3200" i="1" dirty="0" err="1">
                <a:solidFill>
                  <a:srgbClr val="D2CD00"/>
                </a:solidFill>
              </a:rPr>
              <a:t>opulus</a:t>
            </a:r>
            <a:r>
              <a:rPr lang="hr-HR" sz="3200" b="1" i="1" dirty="0" err="1">
                <a:solidFill>
                  <a:srgbClr val="D2CD00"/>
                </a:solidFill>
              </a:rPr>
              <a:t>q</a:t>
            </a:r>
            <a:r>
              <a:rPr lang="hr-HR" sz="3200" i="1" dirty="0" err="1">
                <a:solidFill>
                  <a:srgbClr val="D2CD00"/>
                </a:solidFill>
              </a:rPr>
              <a:t>ue</a:t>
            </a:r>
            <a:r>
              <a:rPr lang="hr-HR" sz="3200" i="1" dirty="0">
                <a:solidFill>
                  <a:srgbClr val="D2CD00"/>
                </a:solidFill>
              </a:rPr>
              <a:t> </a:t>
            </a:r>
            <a:r>
              <a:rPr lang="hr-HR" sz="3200" b="1" i="1" dirty="0" err="1">
                <a:solidFill>
                  <a:srgbClr val="D2CD00"/>
                </a:solidFill>
              </a:rPr>
              <a:t>R</a:t>
            </a:r>
            <a:r>
              <a:rPr lang="hr-HR" sz="3200" i="1" dirty="0" err="1">
                <a:solidFill>
                  <a:srgbClr val="D2CD00"/>
                </a:solidFill>
              </a:rPr>
              <a:t>omae</a:t>
            </a:r>
            <a:r>
              <a:rPr lang="hr-HR" sz="3200" dirty="0">
                <a:solidFill>
                  <a:srgbClr val="D2CD00"/>
                </a:solidFill>
              </a:rPr>
              <a:t> latinska riječ</a:t>
            </a:r>
          </a:p>
          <a:p>
            <a:r>
              <a:rPr lang="hr-HR" sz="3200" dirty="0" err="1">
                <a:solidFill>
                  <a:srgbClr val="D2CD00"/>
                </a:solidFill>
              </a:rPr>
              <a:t>Rimmski</a:t>
            </a:r>
            <a:r>
              <a:rPr lang="hr-HR" sz="3200" dirty="0">
                <a:solidFill>
                  <a:srgbClr val="D2CD00"/>
                </a:solidFill>
              </a:rPr>
              <a:t> Senat i narod Rima (</a:t>
            </a:r>
            <a:r>
              <a:rPr lang="hr-HR" sz="3200" i="1" dirty="0">
                <a:solidFill>
                  <a:srgbClr val="D2CD00"/>
                </a:solidFill>
              </a:rPr>
              <a:t>SPQR)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3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D2CD00"/>
                </a:solidFill>
                <a:latin typeface="Algerian" panose="04020705040A02060702" pitchFamily="82" charset="0"/>
              </a:rPr>
              <a:t>orao</a:t>
            </a:r>
            <a:endParaRPr lang="hr-HR" dirty="0">
              <a:solidFill>
                <a:srgbClr val="D2CD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5449"/>
            <a:ext cx="5223558" cy="293971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4778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63860" y="1206826"/>
            <a:ext cx="57923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solidFill>
                  <a:srgbClr val="C0BB00"/>
                </a:solidFill>
              </a:rPr>
              <a:t>Aquila</a:t>
            </a:r>
            <a:r>
              <a:rPr lang="hr-HR" sz="2800" dirty="0" smtClean="0">
                <a:solidFill>
                  <a:srgbClr val="C0BB00"/>
                </a:solidFill>
              </a:rPr>
              <a:t> ili orao je bio stalan simbol koji se koristio u drevnom Rimu, pogotovo u </a:t>
            </a:r>
            <a:r>
              <a:rPr lang="hr-HR" sz="2800" smtClean="0">
                <a:solidFill>
                  <a:srgbClr val="C0BB00"/>
                </a:solidFill>
              </a:rPr>
              <a:t>standardnim rimskim </a:t>
            </a:r>
            <a:r>
              <a:rPr lang="hr-HR" sz="2800" dirty="0" smtClean="0">
                <a:solidFill>
                  <a:srgbClr val="C0BB00"/>
                </a:solidFill>
              </a:rPr>
              <a:t>legijama. A legionar poznat kao </a:t>
            </a:r>
            <a:r>
              <a:rPr lang="hr-HR" sz="2800" dirty="0" err="1" smtClean="0">
                <a:solidFill>
                  <a:srgbClr val="C0BB00"/>
                </a:solidFill>
              </a:rPr>
              <a:t>aquilifer</a:t>
            </a:r>
            <a:r>
              <a:rPr lang="hr-HR" sz="2800" dirty="0" smtClean="0">
                <a:solidFill>
                  <a:srgbClr val="C0BB00"/>
                </a:solidFill>
              </a:rPr>
              <a:t> ga je nosio. Svaka je legija imala svog orla.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49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>
                <a:solidFill>
                  <a:srgbClr val="D2CD00"/>
                </a:solidFill>
                <a:latin typeface="Algerian" panose="04020705040A02060702" pitchFamily="82" charset="0"/>
              </a:rPr>
              <a:t>L</a:t>
            </a:r>
            <a:r>
              <a:rPr lang="hr-HR" sz="7200" dirty="0" smtClean="0">
                <a:solidFill>
                  <a:srgbClr val="D2CD00"/>
                </a:solidFill>
                <a:latin typeface="Algerian" panose="04020705040A02060702" pitchFamily="82" charset="0"/>
              </a:rPr>
              <a:t>egionar</a:t>
            </a:r>
            <a:endParaRPr lang="hr-HR" sz="7200" dirty="0">
              <a:solidFill>
                <a:srgbClr val="D2CD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D2CD00"/>
                </a:solidFill>
              </a:rPr>
              <a:t>Legionar</a:t>
            </a:r>
            <a:r>
              <a:rPr lang="hr-HR" dirty="0" smtClean="0">
                <a:solidFill>
                  <a:srgbClr val="D2CD00"/>
                </a:solidFill>
              </a:rPr>
              <a:t> označava pripadnika vojne postrojbe koja u svom nazivu sadrži naziv Legija</a:t>
            </a:r>
            <a:endParaRPr lang="hr-HR" dirty="0">
              <a:solidFill>
                <a:srgbClr val="D2CD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11375"/>
            <a:ext cx="3041175" cy="3663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0BB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8" y="2738106"/>
            <a:ext cx="283845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0BB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975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>
                <a:solidFill>
                  <a:srgbClr val="D2CD00"/>
                </a:solidFill>
                <a:latin typeface="Algerian" panose="04020705040A02060702" pitchFamily="82" charset="0"/>
              </a:rPr>
              <a:t>aquilifer</a:t>
            </a:r>
            <a:endParaRPr lang="hr-HR" sz="5400" dirty="0">
              <a:solidFill>
                <a:srgbClr val="D2CD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12910" y="1052736"/>
            <a:ext cx="5976664" cy="4525963"/>
          </a:xfrm>
        </p:spPr>
        <p:txBody>
          <a:bodyPr/>
          <a:lstStyle/>
          <a:p>
            <a:pPr marL="0" indent="0">
              <a:buNone/>
            </a:pPr>
            <a:endParaRPr lang="hr-HR" sz="2800" b="1" dirty="0">
              <a:solidFill>
                <a:srgbClr val="D2CD00"/>
              </a:solidFill>
            </a:endParaRPr>
          </a:p>
          <a:p>
            <a:r>
              <a:rPr lang="hr-HR" sz="2800" dirty="0">
                <a:solidFill>
                  <a:srgbClr val="D2CD00"/>
                </a:solidFill>
              </a:rPr>
              <a:t>Od 104. </a:t>
            </a:r>
            <a:r>
              <a:rPr lang="hr-HR" sz="2800" dirty="0" smtClean="0">
                <a:solidFill>
                  <a:srgbClr val="D2CD00"/>
                </a:solidFill>
              </a:rPr>
              <a:t>godine kod </a:t>
            </a:r>
            <a:r>
              <a:rPr lang="hr-HR" sz="2800" dirty="0">
                <a:solidFill>
                  <a:srgbClr val="D2CD00"/>
                </a:solidFill>
              </a:rPr>
              <a:t>svih legija je u upotrebi </a:t>
            </a:r>
            <a:r>
              <a:rPr lang="hr-HR" sz="2800" i="1" dirty="0" err="1">
                <a:solidFill>
                  <a:srgbClr val="D2CD00"/>
                </a:solidFill>
              </a:rPr>
              <a:t>aquila</a:t>
            </a:r>
            <a:r>
              <a:rPr lang="hr-HR" sz="2800" dirty="0">
                <a:solidFill>
                  <a:srgbClr val="D2CD00"/>
                </a:solidFill>
              </a:rPr>
              <a:t> (orao) kao standardni simbol. Za nošenje ovog simbola bio je određen poseban vojnik – </a:t>
            </a:r>
            <a:r>
              <a:rPr lang="hr-HR" sz="2800" u="sng" dirty="0" err="1">
                <a:solidFill>
                  <a:srgbClr val="FF0000"/>
                </a:solidFill>
              </a:rPr>
              <a:t>aquilifer</a:t>
            </a:r>
            <a:r>
              <a:rPr lang="hr-HR" sz="2800" dirty="0">
                <a:solidFill>
                  <a:srgbClr val="D2CD00"/>
                </a:solidFill>
              </a:rPr>
              <a:t>. Bila je velika čast i odgovornost brinuti se i nositi orla legije a njegov gubitak značio je strašnu sramotu a često i kažnjavanje i raspuštanje legije</a:t>
            </a:r>
            <a:r>
              <a:rPr lang="hr-HR" sz="2800" dirty="0">
                <a:solidFill>
                  <a:srgbClr val="C0BB00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4" y="1340768"/>
            <a:ext cx="231885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D2CD00"/>
                </a:solidFill>
                <a:latin typeface="Algerian" panose="04020705040A02060702" pitchFamily="82" charset="0"/>
              </a:rPr>
              <a:t>Centurion</a:t>
            </a:r>
            <a:endParaRPr lang="hr-HR" dirty="0">
              <a:solidFill>
                <a:srgbClr val="D2CD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4536504" cy="2835315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462497" cy="403250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987824" y="1628800"/>
            <a:ext cx="531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FF00"/>
                </a:solidFill>
              </a:rPr>
              <a:t>Centurion</a:t>
            </a:r>
            <a:r>
              <a:rPr lang="hr-HR" sz="3600" dirty="0">
                <a:solidFill>
                  <a:srgbClr val="FFFF00"/>
                </a:solidFill>
              </a:rPr>
              <a:t> (od lat. </a:t>
            </a:r>
            <a:r>
              <a:rPr lang="hr-HR" sz="3600" i="1" dirty="0" err="1">
                <a:solidFill>
                  <a:srgbClr val="FFFF00"/>
                </a:solidFill>
              </a:rPr>
              <a:t>centurio</a:t>
            </a:r>
            <a:r>
              <a:rPr lang="hr-HR" sz="3600" dirty="0">
                <a:solidFill>
                  <a:srgbClr val="FFFF00"/>
                </a:solidFill>
              </a:rPr>
              <a:t>) je bio zapovjednik jedne </a:t>
            </a:r>
            <a:r>
              <a:rPr lang="hr-HR" sz="3600" dirty="0" err="1" smtClean="0">
                <a:solidFill>
                  <a:srgbClr val="FFFF00"/>
                </a:solidFill>
              </a:rPr>
              <a:t>centurkie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hr-HR" sz="3600" dirty="0">
                <a:solidFill>
                  <a:srgbClr val="FFFF00"/>
                </a:solidFill>
              </a:rPr>
              <a:t>u </a:t>
            </a:r>
            <a:r>
              <a:rPr lang="hr-HR" sz="3600" dirty="0" smtClean="0">
                <a:solidFill>
                  <a:srgbClr val="FFFF00"/>
                </a:solidFill>
              </a:rPr>
              <a:t>rimskoj </a:t>
            </a:r>
            <a:r>
              <a:rPr lang="hr-HR" sz="3600" dirty="0">
                <a:solidFill>
                  <a:srgbClr val="FFFF00"/>
                </a:solidFill>
              </a:rPr>
              <a:t>vojsci</a:t>
            </a:r>
            <a:r>
              <a:rPr lang="hr-HR" sz="3600" dirty="0" smtClean="0">
                <a:solidFill>
                  <a:srgbClr val="FFFF00"/>
                </a:solidFill>
              </a:rPr>
              <a:t>.</a:t>
            </a:r>
            <a:r>
              <a:rPr lang="hr-HR" sz="3600" b="1" dirty="0"/>
              <a:t> 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dnakokračni trokut 1"/>
          <p:cNvSpPr/>
          <p:nvPr/>
        </p:nvSpPr>
        <p:spPr>
          <a:xfrm>
            <a:off x="55840" y="122630"/>
            <a:ext cx="9001000" cy="6741368"/>
          </a:xfrm>
          <a:prstGeom prst="triangle">
            <a:avLst>
              <a:gd name="adj" fmla="val 50726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78" y="1116727"/>
            <a:ext cx="1368211" cy="216463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228184" y="105273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D2CD00"/>
                </a:solidFill>
              </a:rPr>
              <a:t>Cezar</a:t>
            </a:r>
            <a:endParaRPr lang="hr-HR" sz="4400" b="1" dirty="0">
              <a:solidFill>
                <a:srgbClr val="D2CD00"/>
              </a:solidFill>
            </a:endParaRPr>
          </a:p>
        </p:txBody>
      </p:sp>
      <p:cxnSp>
        <p:nvCxnSpPr>
          <p:cNvPr id="6" name="Ravni poveznik 5"/>
          <p:cNvCxnSpPr/>
          <p:nvPr/>
        </p:nvCxnSpPr>
        <p:spPr>
          <a:xfrm>
            <a:off x="1106818" y="5301208"/>
            <a:ext cx="6840760" cy="0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11" y="3429000"/>
            <a:ext cx="1071490" cy="175463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62" y="3429000"/>
            <a:ext cx="790308" cy="171791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53" y="5399556"/>
            <a:ext cx="5552928" cy="1277174"/>
          </a:xfrm>
          <a:prstGeom prst="rect">
            <a:avLst/>
          </a:prstGeom>
        </p:spPr>
      </p:pic>
      <p:cxnSp>
        <p:nvCxnSpPr>
          <p:cNvPr id="20" name="Ravni poveznik 19"/>
          <p:cNvCxnSpPr/>
          <p:nvPr/>
        </p:nvCxnSpPr>
        <p:spPr>
          <a:xfrm>
            <a:off x="2483768" y="3308648"/>
            <a:ext cx="4104456" cy="0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/>
          <p:cNvSpPr txBox="1"/>
          <p:nvPr/>
        </p:nvSpPr>
        <p:spPr>
          <a:xfrm>
            <a:off x="7020272" y="328075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rgbClr val="D2CD00"/>
                </a:solidFill>
              </a:rPr>
              <a:t>Aquilifer</a:t>
            </a:r>
            <a:endParaRPr lang="hr-HR" sz="2400" b="1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394668" y="3125643"/>
            <a:ext cx="172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D2CD00"/>
                </a:solidFill>
              </a:rPr>
              <a:t>Centurion</a:t>
            </a:r>
            <a:endParaRPr lang="hr-HR" sz="2400" b="1" dirty="0">
              <a:solidFill>
                <a:srgbClr val="D2CD00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63952" y="5638033"/>
            <a:ext cx="13968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solidFill>
                  <a:srgbClr val="D2CD00"/>
                </a:solidFill>
              </a:rPr>
              <a:t>Vojnici</a:t>
            </a:r>
            <a:r>
              <a:rPr lang="hr-HR" dirty="0" err="1" smtClean="0"/>
              <a:t>i</a:t>
            </a:r>
            <a:endParaRPr lang="hr-HR" dirty="0" smtClean="0"/>
          </a:p>
          <a:p>
            <a:endParaRPr lang="hr-HR" dirty="0"/>
          </a:p>
        </p:txBody>
      </p:sp>
      <p:cxnSp>
        <p:nvCxnSpPr>
          <p:cNvPr id="28" name="Ravni poveznik 27"/>
          <p:cNvCxnSpPr/>
          <p:nvPr/>
        </p:nvCxnSpPr>
        <p:spPr>
          <a:xfrm>
            <a:off x="1259632" y="3525753"/>
            <a:ext cx="1224136" cy="655375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 flipV="1">
            <a:off x="5464629" y="1556792"/>
            <a:ext cx="763555" cy="282894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/>
          <p:cNvCxnSpPr/>
          <p:nvPr/>
        </p:nvCxnSpPr>
        <p:spPr>
          <a:xfrm flipV="1">
            <a:off x="6279433" y="3742416"/>
            <a:ext cx="956863" cy="545542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>
            <a:off x="7236296" y="5949280"/>
            <a:ext cx="306034" cy="0"/>
          </a:xfrm>
          <a:prstGeom prst="line">
            <a:avLst/>
          </a:prstGeom>
          <a:ln w="38100" cmpd="sng">
            <a:solidFill>
              <a:srgbClr val="D2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254831" y="19628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dirty="0" smtClean="0">
                <a:solidFill>
                  <a:srgbClr val="D2CD00"/>
                </a:solidFill>
                <a:latin typeface="Algerian" panose="04020705040A02060702" pitchFamily="82" charset="0"/>
              </a:rPr>
              <a:t>PIRAMIDA</a:t>
            </a:r>
            <a:r>
              <a:rPr lang="hr-HR" dirty="0" smtClean="0">
                <a:solidFill>
                  <a:srgbClr val="D2CD00"/>
                </a:solidFill>
                <a:latin typeface="Algerian" panose="04020705040A02060702" pitchFamily="82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57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869254617"/>
              </p:ext>
            </p:extLst>
          </p:nvPr>
        </p:nvGraphicFramePr>
        <p:xfrm>
          <a:off x="647564" y="1052736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okutnik 4"/>
          <p:cNvSpPr/>
          <p:nvPr/>
        </p:nvSpPr>
        <p:spPr>
          <a:xfrm>
            <a:off x="2123728" y="476672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solidFill>
                  <a:srgbClr val="D2CD00"/>
                </a:solidFill>
                <a:latin typeface="Algerian" panose="04020705040A02060702" pitchFamily="82" charset="0"/>
              </a:rPr>
              <a:t>Prikaz osvajanja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0699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1520" y="177281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C0BB00"/>
                </a:solidFill>
              </a:rPr>
              <a:t>Napravio </a:t>
            </a:r>
            <a:r>
              <a:rPr lang="hr-HR" sz="6000" b="1" smtClean="0">
                <a:solidFill>
                  <a:srgbClr val="C0BB00"/>
                </a:solidFill>
              </a:rPr>
              <a:t>Stjepan </a:t>
            </a:r>
            <a:r>
              <a:rPr lang="hr-HR" sz="6000" b="1" smtClean="0">
                <a:solidFill>
                  <a:srgbClr val="C0BB00"/>
                </a:solidFill>
              </a:rPr>
              <a:t>S.</a:t>
            </a:r>
            <a:endParaRPr lang="hr-HR" sz="6000" b="1" dirty="0">
              <a:solidFill>
                <a:srgbClr val="C0BB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347864" y="29969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rgbClr val="C0BB00"/>
                </a:solidFill>
              </a:rPr>
              <a:t>7.r</a:t>
            </a:r>
            <a:endParaRPr lang="hr-HR" sz="4000" dirty="0">
              <a:solidFill>
                <a:srgbClr val="C0B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180</Words>
  <Application>Microsoft Office PowerPoint</Application>
  <PresentationFormat>Prikaz na zaslonu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Legionari</vt:lpstr>
      <vt:lpstr>SPQR</vt:lpstr>
      <vt:lpstr>orao</vt:lpstr>
      <vt:lpstr>Legionar</vt:lpstr>
      <vt:lpstr>aquilifer</vt:lpstr>
      <vt:lpstr>Centurion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Legionari</dc:title>
  <dc:creator>Ucenik</dc:creator>
  <cp:lastModifiedBy>NASTAVNIK</cp:lastModifiedBy>
  <cp:revision>25</cp:revision>
  <dcterms:created xsi:type="dcterms:W3CDTF">2015-02-02T10:55:51Z</dcterms:created>
  <dcterms:modified xsi:type="dcterms:W3CDTF">2015-04-29T08:36:00Z</dcterms:modified>
</cp:coreProperties>
</file>